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81" r:id="rId3"/>
    <p:sldId id="294" r:id="rId4"/>
    <p:sldId id="295" r:id="rId5"/>
    <p:sldId id="296" r:id="rId6"/>
    <p:sldId id="384" r:id="rId7"/>
    <p:sldId id="301" r:id="rId8"/>
    <p:sldId id="287" r:id="rId9"/>
    <p:sldId id="289" r:id="rId10"/>
    <p:sldId id="303" r:id="rId11"/>
    <p:sldId id="290" r:id="rId12"/>
    <p:sldId id="292" r:id="rId13"/>
    <p:sldId id="293" r:id="rId14"/>
    <p:sldId id="379" r:id="rId15"/>
    <p:sldId id="304" r:id="rId16"/>
    <p:sldId id="302" r:id="rId17"/>
    <p:sldId id="380" r:id="rId18"/>
    <p:sldId id="381" r:id="rId19"/>
    <p:sldId id="298" r:id="rId20"/>
    <p:sldId id="383" r:id="rId21"/>
    <p:sldId id="297" r:id="rId22"/>
    <p:sldId id="382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triang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10842" r="-1549" b="10005"/>
          <a:stretch/>
        </p:blipFill>
        <p:spPr bwMode="auto">
          <a:xfrm>
            <a:off x="2833900" y="369478"/>
            <a:ext cx="6524200" cy="55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14" y="2753483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rgbClr val="800080"/>
                </a:solidFill>
                <a:latin typeface="KG Second Chances Sketch" panose="02000000000000000000" pitchFamily="2" charset="0"/>
              </a:rPr>
              <a:t>Triangle</a:t>
            </a:r>
            <a:endParaRPr lang="es-MX" sz="6000" dirty="0">
              <a:solidFill>
                <a:srgbClr val="800080"/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70" y="5075746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5">
                    <a:lumMod val="75000"/>
                  </a:schemeClr>
                </a:solidFill>
                <a:latin typeface="KG Second Chances Sketch" panose="02000000000000000000" pitchFamily="2" charset="0"/>
              </a:rPr>
              <a:t>Computer</a:t>
            </a:r>
            <a:endParaRPr lang="es-MX" sz="6000" b="1" dirty="0">
              <a:solidFill>
                <a:schemeClr val="accent5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1026" name="Picture 2" descr="Cartoon desktop computer Royalty Free Vector Image">
            <a:extLst>
              <a:ext uri="{FF2B5EF4-FFF2-40B4-BE49-F238E27FC236}">
                <a16:creationId xmlns:a16="http://schemas.microsoft.com/office/drawing/2014/main" id="{FCD58FE9-64C4-49EA-8E77-54A4EF87E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/>
        </p:blipFill>
        <p:spPr bwMode="auto">
          <a:xfrm>
            <a:off x="3328574" y="501882"/>
            <a:ext cx="4437200" cy="45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6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513" y="1995142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 err="1">
                <a:solidFill>
                  <a:schemeClr val="accent2">
                    <a:lumMod val="50000"/>
                  </a:schemeClr>
                </a:solidFill>
                <a:latin typeface="KG Second Chances Sketch" panose="02000000000000000000" pitchFamily="2" charset="0"/>
              </a:rPr>
              <a:t>Paintbrush</a:t>
            </a:r>
            <a:endParaRPr lang="es-MX" sz="6000" dirty="0">
              <a:solidFill>
                <a:schemeClr val="accent2">
                  <a:lumMod val="50000"/>
                </a:schemeClr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25602" name="Picture 2" descr="Resultado de imagen para paintbru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16" y="553838"/>
            <a:ext cx="9469771" cy="63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4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64986"/>
            <a:ext cx="10515600" cy="1325563"/>
          </a:xfrm>
        </p:spPr>
        <p:txBody>
          <a:bodyPr/>
          <a:lstStyle/>
          <a:p>
            <a:r>
              <a:rPr lang="es-MX" sz="6000" dirty="0" err="1">
                <a:solidFill>
                  <a:schemeClr val="tx2"/>
                </a:solidFill>
                <a:latin typeface="KG Second Chances Sketch" panose="02000000000000000000" pitchFamily="2" charset="0"/>
              </a:rPr>
              <a:t>Pencil</a:t>
            </a:r>
            <a:r>
              <a:rPr lang="es-MX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8906" y="1021947"/>
            <a:ext cx="4396068" cy="43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8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Eleven 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A0C49B8D-92CE-4BE6-96E2-FE014B13F4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7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Twelve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617" y="1261330"/>
            <a:ext cx="4335340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Thirteen</a:t>
            </a:r>
          </a:p>
        </p:txBody>
      </p:sp>
      <p:pic>
        <p:nvPicPr>
          <p:cNvPr id="31746" name="Picture 2" descr="Resultado de imagen para thirteen nu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617" y="1261330"/>
            <a:ext cx="4335340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7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Fourteen</a:t>
            </a: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994D5281-29AC-42EB-8467-9FFAA50955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6929" y="1261330"/>
            <a:ext cx="4019027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5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Fifteen</a:t>
            </a: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510C9B1E-0787-472C-8F22-EE2118058C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617" y="1261330"/>
            <a:ext cx="4335340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Sixteen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617" y="1261330"/>
            <a:ext cx="4335340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0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764E074-7EE3-4243-ABCF-1509FA1BBC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002183"/>
            <a:ext cx="10363199" cy="16156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MX" sz="11500" dirty="0" err="1">
                <a:latin typeface="KG Second Chances Sketch" panose="02000000000000000000"/>
              </a:rPr>
              <a:t>Unit</a:t>
            </a:r>
            <a:r>
              <a:rPr lang="es-MX" altLang="es-MX" sz="11500" dirty="0">
                <a:latin typeface="KG Second Chances Sketch" panose="02000000000000000000"/>
              </a:rPr>
              <a:t> </a:t>
            </a:r>
            <a:r>
              <a:rPr lang="es-MX" altLang="es-MX" sz="11500" dirty="0" err="1">
                <a:latin typeface="KG Second Chances Sketch" panose="02000000000000000000"/>
              </a:rPr>
              <a:t>One</a:t>
            </a:r>
            <a:r>
              <a:rPr lang="es-MX" altLang="es-MX" sz="11500" dirty="0">
                <a:latin typeface="KG Second Chances Sketch" panose="02000000000000000000"/>
              </a:rPr>
              <a:t>: 	</a:t>
            </a:r>
            <a:r>
              <a:rPr lang="es-MX" altLang="es-MX" sz="11500" dirty="0" err="1">
                <a:latin typeface="KG Second Chances Sketch" panose="02000000000000000000"/>
              </a:rPr>
              <a:t>School</a:t>
            </a:r>
            <a:br>
              <a:rPr lang="es-MX" altLang="es-MX" sz="11500" dirty="0">
                <a:latin typeface="KG Second Chances Sketch" panose="02000000000000000000"/>
              </a:rPr>
            </a:br>
            <a:r>
              <a:rPr lang="es-MX" altLang="es-MX" sz="5300" dirty="0" err="1">
                <a:solidFill>
                  <a:schemeClr val="tx1"/>
                </a:solidFill>
                <a:latin typeface="KG Second Chances Sketch" panose="02000000000000000000"/>
              </a:rPr>
              <a:t>Part</a:t>
            </a:r>
            <a:r>
              <a:rPr lang="es-MX" altLang="es-MX" sz="5300">
                <a:solidFill>
                  <a:schemeClr val="tx1"/>
                </a:solidFill>
                <a:latin typeface="KG Second Chances Sketch" panose="02000000000000000000"/>
              </a:rPr>
              <a:t> 2</a:t>
            </a:r>
            <a:r>
              <a:rPr lang="es-MX" altLang="es-MX" sz="11500">
                <a:latin typeface="KG Second Chances Sketch" panose="02000000000000000000"/>
              </a:rPr>
              <a:t> </a:t>
            </a:r>
            <a:endParaRPr lang="es-MX" altLang="es-MX" sz="11500" dirty="0">
              <a:latin typeface="KG Second Chances Sketch" panose="0200000000000000000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B5F5B5F-23FC-4535-ABF0-8E2946DF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9791"/>
            <a:ext cx="12209055" cy="35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 b="1"/>
              <a:t>Seventeen</a:t>
            </a:r>
          </a:p>
        </p:txBody>
      </p:sp>
      <p:pic>
        <p:nvPicPr>
          <p:cNvPr id="28674" name="Picture 2" descr="Resultado de imagen para number sevente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 b="9570"/>
          <a:stretch/>
        </p:blipFill>
        <p:spPr bwMode="auto">
          <a:xfrm>
            <a:off x="888603" y="1261330"/>
            <a:ext cx="4973212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1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rgbClr val="00B050"/>
                </a:solidFill>
                <a:latin typeface="KG Second Chances Sketch" panose="02000000000000000000" pitchFamily="2" charset="0"/>
              </a:rPr>
              <a:t>Eighteen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A7E22B-2E66-44E6-A882-D80838CB36BD}"/>
              </a:ext>
            </a:extLst>
          </p:cNvPr>
          <p:cNvSpPr txBox="1"/>
          <p:nvPr/>
        </p:nvSpPr>
        <p:spPr>
          <a:xfrm>
            <a:off x="3481388" y="19662"/>
            <a:ext cx="5740674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s-MX" sz="41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84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04" y="2766218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rgbClr val="00B050"/>
                </a:solidFill>
                <a:latin typeface="KG Second Chances Sketch" panose="02000000000000000000" pitchFamily="2" charset="0"/>
              </a:rPr>
              <a:t>Nineteen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334C90BF-F460-4CC4-B072-35A586B098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438" y="747174"/>
            <a:ext cx="4385992" cy="47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24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56" y="2901037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4">
                    <a:lumMod val="75000"/>
                  </a:schemeClr>
                </a:solidFill>
                <a:latin typeface="KG Second Chances Sketch" panose="02000000000000000000" pitchFamily="2" charset="0"/>
              </a:rPr>
              <a:t>Twenty</a:t>
            </a:r>
            <a:r>
              <a:rPr lang="es-MX" sz="6000" b="1" dirty="0">
                <a:solidFill>
                  <a:schemeClr val="accent4">
                    <a:lumMod val="75000"/>
                  </a:schemeClr>
                </a:solidFill>
                <a:latin typeface="KG Second Chances Sketch" panose="02000000000000000000" pitchFamily="2" charset="0"/>
              </a:rPr>
              <a:t> </a:t>
            </a:r>
          </a:p>
        </p:txBody>
      </p:sp>
      <p:pic>
        <p:nvPicPr>
          <p:cNvPr id="2050" name="Picture 2" descr="Resultado de imagen para number twen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34" y="259108"/>
            <a:ext cx="5305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7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6000" dirty="0" err="1">
                <a:solidFill>
                  <a:schemeClr val="accent2">
                    <a:lumMod val="75000"/>
                  </a:schemeClr>
                </a:solidFill>
                <a:latin typeface="KG Second Chances Sketch" panose="02000000000000000000" pitchFamily="2" charset="0"/>
              </a:rPr>
              <a:t>Pull</a:t>
            </a:r>
            <a:r>
              <a:rPr lang="es-MX" sz="6000" dirty="0">
                <a:solidFill>
                  <a:schemeClr val="accent2">
                    <a:lumMod val="75000"/>
                  </a:schemeClr>
                </a:solidFill>
                <a:latin typeface="KG Second Chances Sketch" panose="02000000000000000000" pitchFamily="2" charset="0"/>
              </a:rPr>
              <a:t>              /                 </a:t>
            </a:r>
            <a:r>
              <a:rPr lang="es-MX" sz="6000" dirty="0" err="1">
                <a:solidFill>
                  <a:schemeClr val="accent2">
                    <a:lumMod val="75000"/>
                  </a:schemeClr>
                </a:solidFill>
                <a:latin typeface="KG Second Chances Sketch" panose="02000000000000000000" pitchFamily="2" charset="0"/>
              </a:rPr>
              <a:t>Push</a:t>
            </a:r>
            <a:endParaRPr lang="es-MX" sz="6000" dirty="0"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19565" y="106080"/>
          <a:ext cx="787859" cy="5629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06">
                  <a:extLst>
                    <a:ext uri="{9D8B030D-6E8A-4147-A177-3AD203B41FA5}">
                      <a16:colId xmlns:a16="http://schemas.microsoft.com/office/drawing/2014/main" val="1684871521"/>
                    </a:ext>
                  </a:extLst>
                </a:gridCol>
                <a:gridCol w="73204">
                  <a:extLst>
                    <a:ext uri="{9D8B030D-6E8A-4147-A177-3AD203B41FA5}">
                      <a16:colId xmlns:a16="http://schemas.microsoft.com/office/drawing/2014/main" val="2321581028"/>
                    </a:ext>
                  </a:extLst>
                </a:gridCol>
                <a:gridCol w="73204">
                  <a:extLst>
                    <a:ext uri="{9D8B030D-6E8A-4147-A177-3AD203B41FA5}">
                      <a16:colId xmlns:a16="http://schemas.microsoft.com/office/drawing/2014/main" val="3882075391"/>
                    </a:ext>
                  </a:extLst>
                </a:gridCol>
                <a:gridCol w="88995">
                  <a:extLst>
                    <a:ext uri="{9D8B030D-6E8A-4147-A177-3AD203B41FA5}">
                      <a16:colId xmlns:a16="http://schemas.microsoft.com/office/drawing/2014/main" val="3350308991"/>
                    </a:ext>
                  </a:extLst>
                </a:gridCol>
                <a:gridCol w="77667">
                  <a:extLst>
                    <a:ext uri="{9D8B030D-6E8A-4147-A177-3AD203B41FA5}">
                      <a16:colId xmlns:a16="http://schemas.microsoft.com/office/drawing/2014/main" val="3957518641"/>
                    </a:ext>
                  </a:extLst>
                </a:gridCol>
                <a:gridCol w="81529">
                  <a:extLst>
                    <a:ext uri="{9D8B030D-6E8A-4147-A177-3AD203B41FA5}">
                      <a16:colId xmlns:a16="http://schemas.microsoft.com/office/drawing/2014/main" val="1391309203"/>
                    </a:ext>
                  </a:extLst>
                </a:gridCol>
                <a:gridCol w="79984">
                  <a:extLst>
                    <a:ext uri="{9D8B030D-6E8A-4147-A177-3AD203B41FA5}">
                      <a16:colId xmlns:a16="http://schemas.microsoft.com/office/drawing/2014/main" val="488252555"/>
                    </a:ext>
                  </a:extLst>
                </a:gridCol>
                <a:gridCol w="85562">
                  <a:extLst>
                    <a:ext uri="{9D8B030D-6E8A-4147-A177-3AD203B41FA5}">
                      <a16:colId xmlns:a16="http://schemas.microsoft.com/office/drawing/2014/main" val="3840316811"/>
                    </a:ext>
                  </a:extLst>
                </a:gridCol>
                <a:gridCol w="81958">
                  <a:extLst>
                    <a:ext uri="{9D8B030D-6E8A-4147-A177-3AD203B41FA5}">
                      <a16:colId xmlns:a16="http://schemas.microsoft.com/office/drawing/2014/main" val="3466611318"/>
                    </a:ext>
                  </a:extLst>
                </a:gridCol>
                <a:gridCol w="98350">
                  <a:extLst>
                    <a:ext uri="{9D8B030D-6E8A-4147-A177-3AD203B41FA5}">
                      <a16:colId xmlns:a16="http://schemas.microsoft.com/office/drawing/2014/main" val="3040647929"/>
                    </a:ext>
                  </a:extLst>
                </a:gridCol>
              </a:tblGrid>
              <a:tr h="81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Prin 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Prin 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Inter1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Inter2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Avan1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Avan2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extLst>
                  <a:ext uri="{0D108BD9-81ED-4DB2-BD59-A6C34878D82A}">
                    <a16:rowId xmlns:a16="http://schemas.microsoft.com/office/drawing/2014/main" val="2531608010"/>
                  </a:ext>
                </a:extLst>
              </a:tr>
              <a:tr h="15436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S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-Nombra objetos familiares por petición de la mtra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-Memoriza de 3-5 palabras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-Responde preguntas cerradas con 1 palabra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-Nombra animales, colores, números y objetos familiares (350)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-Memoriza de 4 a 10 palabras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-Responde preguntas cerradas con 1 palabra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-Utiliza el vocabulario que conoce cuando se le pide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-Puede juntar dos palabras en 1 frase por si solo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-Utiliza el vocab que conoce cuando se lo pide la mtra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-Reconoce todo el vocab de preescolar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-Responde preguntas cerradas con 2-3 palabras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-Memoriza de 10- 20 palabras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-Se entiende lo que dice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-Expresa sus necesidades básicas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-Mejora su pronunciación progresivamente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-Habla sobre eventos cotidianos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-Utiliza el vocab que conoce en clase por iniciativa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-Responde preguntas cerradas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-Memoriza de 15-25 palabras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-Mejora su pronunciación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-Expresa sus necesidades básicas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-Utiliza oraciones completas para comunicarse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-Utiliza el vocab que conoce por iniciativa propia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-Contesta preguntas abiertas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-Mejora su pronunciación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-Expresa sus necesidades y deseos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-Hace presentaciones de 20- 30 palabras o 1 min y medio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-Habla solo ingles en clase con motivación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-Une oraciones cortas para mantener una conversación sencilla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-Contesta preguntas abiertas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-Utiliza verbos regulares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-Exponen temas de interés 2-3 min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-Mejora su pronunciación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-Expresa sus necesidades y sentimientos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Utiliza will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-Solo se permite hablar en inglés en clase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-Exponen de 3 a 5 minutos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-Realiza preguntas adecuadamente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-Describe personas, lugares, cosas,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-Comienza a utilizar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-Mejora su pronunciación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-Expresa sueños y aspiraciones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-Conversa en inglés con sus compañeros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-Solo se permite hablar inglés en clase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-Conversa en ingles con compañeros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-Realiza preguntas correctamente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-Describe con más detalle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-Utiliza la conjugación correcta de los verbos regulares e irregulares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-Expone de 5 a 8 minutos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-Incluye sinónimos, antónimos, homófonos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-Mejora su pronunciación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-Expresa deseo (would), utiliza condicional (if)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-Inventa historias cortas con mínimos errores de gramática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 -Solo se permite hablar inglés en clase con la mtra y sus mates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-Conversa en ingles con compañeros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-Realiza preguntas correctamente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-Describe con más detalle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-Utiliza la conjugación correcta de los verbos regulares e irregulares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-Expone 10 minutos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-Realiza pocas pausas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-Mejora su pronunciación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-Inventa historias cortas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-Improvisa historias a partir de un tema determinado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-Logra hacerse entender cualquier situación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Con un angloparlante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-Improvisa con el fin mantener una conversación larga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extLst>
                  <a:ext uri="{0D108BD9-81ED-4DB2-BD59-A6C34878D82A}">
                    <a16:rowId xmlns:a16="http://schemas.microsoft.com/office/drawing/2014/main" val="3811681784"/>
                  </a:ext>
                </a:extLst>
              </a:tr>
              <a:tr h="12697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L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-Reconoce la imagen que corresponde a la palabra que escucha (250)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-Comienza a comprender instrucciones y preguntas simples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-Escucha y memoriza canciones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-Observa videos cortos en inglés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-Reconoce la imagen que corresponde a la palabra que escucha (350)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-Comprende instrucciones y preguntas simples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-Escucha y memoriza canciones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-Comienza a poner más atención a historias y videos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-Reconoce la imagen que corresponde a la palabra que escucha (450)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-Comprende preguntas e instrucciones cada vez más elaboradas como: cut the house and paste it on your notebook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-Escucha y memoriza canciones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-Comienza a entender las historias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 Observan videos cortos y comienzan a interactuar siguiendo sus instrucciones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-Reconoce la imagen que corresponde a la palabra que escucha (550)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-Entiende historias cortas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-Siguen instrucciones cada vez más elaboradas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-Comienza a comprender palabras y frases dentro de canciones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-Mantienen su atención en videos más largos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-Reconoce la imagen que corresponde a la palabra que escucha (650)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-Comprende la idea general en videos de hasta 30 min y palabras o frases en canciones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-Logra contestar preguntas orales de opción múltiple acerca de una historia narrada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-Toma dictado de palabras de su vocab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-Reconoce la imagen que corresponde a la palabra que escucha (750)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-Entiende historias cortas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-Comprende la idea general en videos de hasta 30 min y palabras o frases en canciones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-Logra contestar preguntas orales sencillas acerca de una historia narrada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-Logra tomar dicado de oraciones cortas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-Reconoce la imagen que corresponde a la palabra que escucha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-Identifica las ideas principales  en videos de hasta 30 min y palabras o frases en canciones, así como en audios 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-Logra contestar preguntas orales sencillas acerca de una historia narrada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-Logra tomar dictado de historias de cortas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-Completa los espacios en blanco para completar frases en una cancion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-Comienza a comprender comentarios y conversaciones directas con angloparlantes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-Toma dictados, completa frases al escucharlas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-Identifica las ideas principales de películas, canciones, audios, etc.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-Comienza a comprender la idea general de documentales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-Logra comprender diversos acentos cuando se le habla a velocidad moderada o se le da tiempo para familiarizarse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Conduce conversaciones coherentes 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-Identifica las ideas principales de películas, canciones, audios, etc.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-Comprende la idea general de documentales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extLst>
                  <a:ext uri="{0D108BD9-81ED-4DB2-BD59-A6C34878D82A}">
                    <a16:rowId xmlns:a16="http://schemas.microsoft.com/office/drawing/2014/main" val="1645695961"/>
                  </a:ext>
                </a:extLst>
              </a:tr>
              <a:tr h="1561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R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-Conoce el abc y deletrea su vocab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-Lee oraciones cortas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-Lee todas las palabras de su vocab (550)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-Conoce el abc y deletrea su vocab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-Conoce el abc y deletrea su vocab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-</a:t>
                      </a:r>
                      <a:r>
                        <a:rPr lang="es-MX" sz="100">
                          <a:effectLst/>
                        </a:rPr>
                        <a:t> Lee todas las palabras de su vocab (650)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-Comprende libros sencillos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-Lee oracionnes cortas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 Puede resolver ejercicios sencillos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-Responde preguntas sobre su lectura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 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-Comprende libros con menos imágenes y responde preguntas de comprensión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-Comprende libros de capítulos, responde preguntas de comprensión e identifica el vocabulario nuevos p/buscar su definición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-Comprende libros de capítulos, responde preguntas de comprensión e identifica el vocabulario nuevos p/buscar su definición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-Lee textos de diferentes temas y tipos; biografias, periodicos, revistas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-Despues de una lectura es capza de comparar y contrastar, sacan conclusiones, resuelven problemas, etc.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-Comprende libros de capítulos, responde preguntas de comprensión e identifica el vocabulario nuevos p/buscar su definición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-Lee textos de diferentes temas y tipos; biografias, periodicos, revistas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-Despues de una lectura es capza de comparar y contrastar, sacan conclusiones, resuelven problemas, etc.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-Lee poemas, discrusos, criticas, novelas, etc. Y es capaz de analizarlos para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-Distingue entre opiniones y hechos, datos importantes y detalles complementarios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extLst>
                  <a:ext uri="{0D108BD9-81ED-4DB2-BD59-A6C34878D82A}">
                    <a16:rowId xmlns:a16="http://schemas.microsoft.com/office/drawing/2014/main" val="4126804829"/>
                  </a:ext>
                </a:extLst>
              </a:tr>
              <a:tr h="1172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W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-Pueden copiar con o sin ayuda, su vocabulario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-Escribe su vocabulario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-Puede redactar frases cortas con o sin ayuda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-Escribe su vocabulario correctamente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-Redacta oraciones tomando en cuenta su estructura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-Redacta reportes de lectura sencillos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-comienza a utilizar correctamente punto y seguido, punto y parte, coma, signos de admiracion e interrogación.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-Escribe por iniciativa registros sobre su vida cotidiana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-Escribe su vocabulario correctamente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 Redacta párrafos bien estructurados (idea ppal, cuerpo y conclusiones)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-Logra redactar historias cortas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-Escribe reportes de lectura cada vez mas detallados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-Registra cada vez con mas detalle, hechos de su vida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-Escribe su vocabulario correctamente y las define con sus propias palabras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-Perfecciona su ortografia y uso de reglas gramaticales y de puntuacion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-Redacta historia s, artículos de periodico, biografias, etc. 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-Escribe conlcusiones de alguna lectura realizada o tema asignado</a:t>
                      </a:r>
                      <a:endParaRPr lang="en-US" sz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>
                          <a:effectLst/>
                        </a:rPr>
                        <a:t>-Redacta preguntas correctamente 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 dirty="0">
                          <a:effectLst/>
                        </a:rPr>
                        <a:t>-Escribe su vocabulario correctamente y las define con sus propias palabras </a:t>
                      </a:r>
                      <a:endParaRPr lang="en-US" sz="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" dirty="0">
                          <a:effectLst/>
                        </a:rPr>
                        <a:t>-Perfecciona su </a:t>
                      </a:r>
                      <a:r>
                        <a:rPr lang="es-MX" sz="100" dirty="0" err="1">
                          <a:effectLst/>
                        </a:rPr>
                        <a:t>ortografia</a:t>
                      </a:r>
                      <a:r>
                        <a:rPr lang="es-MX" sz="100" dirty="0">
                          <a:effectLst/>
                        </a:rPr>
                        <a:t> y uso de reglas gramaticales y de </a:t>
                      </a:r>
                      <a:r>
                        <a:rPr lang="es-MX" sz="100" dirty="0" err="1">
                          <a:effectLst/>
                        </a:rPr>
                        <a:t>puntuacion</a:t>
                      </a:r>
                      <a:endParaRPr lang="en-US" sz="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55" marR="8155" marT="0" marB="0"/>
                </a:tc>
                <a:extLst>
                  <a:ext uri="{0D108BD9-81ED-4DB2-BD59-A6C34878D82A}">
                    <a16:rowId xmlns:a16="http://schemas.microsoft.com/office/drawing/2014/main" val="336013949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79304" y="106080"/>
            <a:ext cx="1908313" cy="6374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4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5F62436B-8D0B-4EB5-AF98-9CBCD83CB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490" b="24088"/>
          <a:stretch/>
        </p:blipFill>
        <p:spPr>
          <a:xfrm>
            <a:off x="816885" y="2433920"/>
            <a:ext cx="8005312" cy="34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791" y="5135907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rgbClr val="993366"/>
                </a:solidFill>
                <a:latin typeface="KG Second Chances Sketch" panose="02000000000000000000" pitchFamily="2" charset="0"/>
              </a:rPr>
              <a:t>Raise</a:t>
            </a:r>
            <a:r>
              <a:rPr lang="es-MX" sz="6000" dirty="0">
                <a:solidFill>
                  <a:srgbClr val="993366"/>
                </a:solidFill>
                <a:latin typeface="KG Second Chances Sketch" panose="02000000000000000000" pitchFamily="2" charset="0"/>
              </a:rPr>
              <a:t> </a:t>
            </a:r>
          </a:p>
        </p:txBody>
      </p:sp>
      <p:pic>
        <p:nvPicPr>
          <p:cNvPr id="5" name="Picture 5" descr="A picture containing container&#10;&#10;Description generated with high confidence">
            <a:extLst>
              <a:ext uri="{FF2B5EF4-FFF2-40B4-BE49-F238E27FC236}">
                <a16:creationId xmlns:a16="http://schemas.microsoft.com/office/drawing/2014/main" id="{5F491E25-7264-4780-A316-0E312A8E52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3351" y="790306"/>
            <a:ext cx="4707147" cy="37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4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/>
              <a:t>School </a:t>
            </a:r>
          </a:p>
        </p:txBody>
      </p:sp>
      <p:pic>
        <p:nvPicPr>
          <p:cNvPr id="7" name="Imagen 6" descr="Imagen que contiene lego, juguete&#10;&#10;Descripción generada automáticamente">
            <a:extLst>
              <a:ext uri="{FF2B5EF4-FFF2-40B4-BE49-F238E27FC236}">
                <a16:creationId xmlns:a16="http://schemas.microsoft.com/office/drawing/2014/main" id="{79C24C8E-AEB0-4D18-B940-6D2E6B8C9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r="4758" b="11770"/>
          <a:stretch/>
        </p:blipFill>
        <p:spPr>
          <a:xfrm>
            <a:off x="888603" y="1261330"/>
            <a:ext cx="4973212" cy="38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56" y="2901037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>
                <a:solidFill>
                  <a:schemeClr val="accent4">
                    <a:lumMod val="75000"/>
                  </a:schemeClr>
                </a:solidFill>
                <a:latin typeface="KG Second Chances Sketch" panose="02000000000000000000" pitchFamily="2" charset="0"/>
              </a:rPr>
              <a:t>Square </a:t>
            </a:r>
            <a:endParaRPr lang="es-MX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65997A0-38E3-494E-AAE2-0FE1B4EC17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8725" y="1254515"/>
            <a:ext cx="3537908" cy="31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0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81" y="217133"/>
            <a:ext cx="5314601" cy="1979010"/>
          </a:xfrm>
        </p:spPr>
        <p:txBody>
          <a:bodyPr>
            <a:normAutofit/>
          </a:bodyPr>
          <a:lstStyle/>
          <a:p>
            <a:r>
              <a:rPr lang="es-MX" sz="6000" b="1" dirty="0">
                <a:solidFill>
                  <a:srgbClr val="002060"/>
                </a:solidFill>
                <a:latin typeface="KG Second Chances Sketch" panose="02000000000000000000" pitchFamily="2" charset="0"/>
              </a:rPr>
              <a:t>Swing </a:t>
            </a:r>
          </a:p>
        </p:txBody>
      </p:sp>
      <p:pic>
        <p:nvPicPr>
          <p:cNvPr id="30722" name="Picture 2" descr="Resultado de imagen para swing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34" y="740848"/>
            <a:ext cx="6069496" cy="45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3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gen para cha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7" y="331761"/>
            <a:ext cx="11507373" cy="57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078" y="5837233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 pitchFamily="2" charset="0"/>
              </a:rPr>
              <a:t>Chalk</a:t>
            </a:r>
            <a:endParaRPr lang="es-MX" sz="6000" b="1" dirty="0">
              <a:solidFill>
                <a:schemeClr val="accent6">
                  <a:lumMod val="50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2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0"/>
            <a:ext cx="8443291" cy="5628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823" y="5628861"/>
            <a:ext cx="3837568" cy="1325563"/>
          </a:xfrm>
        </p:spPr>
        <p:txBody>
          <a:bodyPr>
            <a:normAutofit/>
          </a:bodyPr>
          <a:lstStyle/>
          <a:p>
            <a:r>
              <a:rPr lang="es-MX" sz="6000" b="1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 pitchFamily="2" charset="0"/>
              </a:rPr>
              <a:t>Classroom</a:t>
            </a:r>
            <a:endParaRPr lang="es-MX" sz="6000" b="1" dirty="0">
              <a:solidFill>
                <a:schemeClr val="accent6">
                  <a:lumMod val="50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703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1357</Words>
  <Application>Microsoft Office PowerPoint</Application>
  <PresentationFormat>Panorámica</PresentationFormat>
  <Paragraphs>203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KG Second Chances Sketch</vt:lpstr>
      <vt:lpstr>Trebuchet MS</vt:lpstr>
      <vt:lpstr>Wingdings 3</vt:lpstr>
      <vt:lpstr>Faceta</vt:lpstr>
      <vt:lpstr>English Vocabulary</vt:lpstr>
      <vt:lpstr>Unit One:  School Part 2 </vt:lpstr>
      <vt:lpstr>Pull              /                 Push</vt:lpstr>
      <vt:lpstr>Raise </vt:lpstr>
      <vt:lpstr>School </vt:lpstr>
      <vt:lpstr>Square </vt:lpstr>
      <vt:lpstr>Swing </vt:lpstr>
      <vt:lpstr>Chalk</vt:lpstr>
      <vt:lpstr>Classroom</vt:lpstr>
      <vt:lpstr>Triangle</vt:lpstr>
      <vt:lpstr>Computer</vt:lpstr>
      <vt:lpstr>Paintbrush</vt:lpstr>
      <vt:lpstr>Pencil </vt:lpstr>
      <vt:lpstr>Eleven </vt:lpstr>
      <vt:lpstr>Twelve</vt:lpstr>
      <vt:lpstr>Thirteen</vt:lpstr>
      <vt:lpstr>Fourteen</vt:lpstr>
      <vt:lpstr>Fifteen</vt:lpstr>
      <vt:lpstr>Sixteen</vt:lpstr>
      <vt:lpstr>Seventeen</vt:lpstr>
      <vt:lpstr>Eighteen</vt:lpstr>
      <vt:lpstr>Nineteen</vt:lpstr>
      <vt:lpstr>Twenty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13</cp:revision>
  <dcterms:created xsi:type="dcterms:W3CDTF">2020-05-30T22:27:29Z</dcterms:created>
  <dcterms:modified xsi:type="dcterms:W3CDTF">2020-08-08T17:08:56Z</dcterms:modified>
</cp:coreProperties>
</file>