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980" r:id="rId2"/>
    <p:sldId id="981" r:id="rId3"/>
    <p:sldId id="374" r:id="rId4"/>
    <p:sldId id="315" r:id="rId5"/>
    <p:sldId id="317" r:id="rId6"/>
    <p:sldId id="321" r:id="rId7"/>
    <p:sldId id="322" r:id="rId8"/>
    <p:sldId id="323" r:id="rId9"/>
    <p:sldId id="324" r:id="rId10"/>
    <p:sldId id="325" r:id="rId11"/>
    <p:sldId id="326" r:id="rId12"/>
    <p:sldId id="327" r:id="rId13"/>
    <p:sldId id="329" r:id="rId14"/>
    <p:sldId id="328" r:id="rId15"/>
    <p:sldId id="330" r:id="rId16"/>
    <p:sldId id="331" r:id="rId17"/>
    <p:sldId id="332" r:id="rId18"/>
    <p:sldId id="333" r:id="rId19"/>
    <p:sldId id="33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66"/>
    <a:srgbClr val="00CC99"/>
    <a:srgbClr val="800080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81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31922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18091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09259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144757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459661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830098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542335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9763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13011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88432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88744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79193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46612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70503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07094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76596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21200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2" name="Group 70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5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6" name="Isosceles Triangle 75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Isosceles Triangle 79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1" name="Isosceles Triangle 80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2050" name="Picture 2" descr="Imagen que contiene computadora, monitor, pantalla&#10;&#10;Descripción generada automáticamente">
            <a:extLst>
              <a:ext uri="{FF2B5EF4-FFF2-40B4-BE49-F238E27FC236}">
                <a16:creationId xmlns:a16="http://schemas.microsoft.com/office/drawing/2014/main" id="{457F569B-BDCE-4CD3-A8C9-07ABC5F1C5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" t="8889" b="3944"/>
          <a:stretch/>
        </p:blipFill>
        <p:spPr bwMode="auto">
          <a:xfrm>
            <a:off x="1" y="10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Isosceles Triangle 82">
            <a:extLst>
              <a:ext uri="{FF2B5EF4-FFF2-40B4-BE49-F238E27FC236}">
                <a16:creationId xmlns:a16="http://schemas.microsoft.com/office/drawing/2014/main" id="{3559A5F2-8BE0-4998-A1E4-1B145465A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54" name="Parallelogram 84">
            <a:extLst>
              <a:ext uri="{FF2B5EF4-FFF2-40B4-BE49-F238E27FC236}">
                <a16:creationId xmlns:a16="http://schemas.microsoft.com/office/drawing/2014/main" id="{3A6596D4-D53C-424F-9F16-CC8686C079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84541" y="0"/>
            <a:ext cx="7315200" cy="6858000"/>
          </a:xfrm>
          <a:prstGeom prst="parallelogram">
            <a:avLst>
              <a:gd name="adj" fmla="val 14937"/>
            </a:avLst>
          </a:prstGeom>
          <a:solidFill>
            <a:schemeClr val="tx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55" name="Straight Connector 86">
            <a:extLst>
              <a:ext uri="{FF2B5EF4-FFF2-40B4-BE49-F238E27FC236}">
                <a16:creationId xmlns:a16="http://schemas.microsoft.com/office/drawing/2014/main" id="{81BB890B-70D4-42FE-A599-6AEF1A42D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6" name="Straight Connector 88">
            <a:extLst>
              <a:ext uri="{FF2B5EF4-FFF2-40B4-BE49-F238E27FC236}">
                <a16:creationId xmlns:a16="http://schemas.microsoft.com/office/drawing/2014/main" id="{3842D646-B58C-43C8-8152-01BC782B72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57" name="Rectangle 23">
            <a:extLst>
              <a:ext uri="{FF2B5EF4-FFF2-40B4-BE49-F238E27FC236}">
                <a16:creationId xmlns:a16="http://schemas.microsoft.com/office/drawing/2014/main" id="{9772CABD-4211-42AA-B349-D4002E52F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58" name="Rectangle 25">
            <a:extLst>
              <a:ext uri="{FF2B5EF4-FFF2-40B4-BE49-F238E27FC236}">
                <a16:creationId xmlns:a16="http://schemas.microsoft.com/office/drawing/2014/main" id="{BBD91630-4DBA-4294-8016-FEB5C3B0C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59" name="Isosceles Triangle 94">
            <a:extLst>
              <a:ext uri="{FF2B5EF4-FFF2-40B4-BE49-F238E27FC236}">
                <a16:creationId xmlns:a16="http://schemas.microsoft.com/office/drawing/2014/main" id="{E67D1587-504D-41BC-9D48-B61257BFB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6AA49F-FCAD-4CB9-AAC8-58B2D78FA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4200" y="1678665"/>
            <a:ext cx="4569803" cy="23691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5400" dirty="0"/>
              <a:t>English Vocabulary</a:t>
            </a:r>
          </a:p>
        </p:txBody>
      </p:sp>
      <p:sp>
        <p:nvSpPr>
          <p:cNvPr id="2060" name="Rectangle 27">
            <a:extLst>
              <a:ext uri="{FF2B5EF4-FFF2-40B4-BE49-F238E27FC236}">
                <a16:creationId xmlns:a16="http://schemas.microsoft.com/office/drawing/2014/main" id="{8765DD1A-F044-4DE7-8A9B-7C30DC85A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61" name="Rectangle 28">
            <a:extLst>
              <a:ext uri="{FF2B5EF4-FFF2-40B4-BE49-F238E27FC236}">
                <a16:creationId xmlns:a16="http://schemas.microsoft.com/office/drawing/2014/main" id="{2FE2170D-72D6-48A8-8E9A-BFF3BF03D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1" name="Rectangle 29">
            <a:extLst>
              <a:ext uri="{FF2B5EF4-FFF2-40B4-BE49-F238E27FC236}">
                <a16:creationId xmlns:a16="http://schemas.microsoft.com/office/drawing/2014/main" id="{01D19436-094D-463D-AFEA-870FDBD03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3" name="Isosceles Triangle 102">
            <a:extLst>
              <a:ext uri="{FF2B5EF4-FFF2-40B4-BE49-F238E27FC236}">
                <a16:creationId xmlns:a16="http://schemas.microsoft.com/office/drawing/2014/main" id="{9A2DE6E0-967C-4C58-8558-EC08F1138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6094855" y="1261331"/>
            <a:ext cx="3497565" cy="30026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400" kern="120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Shape</a:t>
            </a:r>
            <a:endParaRPr lang="en-US" sz="4400" b="0" kern="1200" cap="none" spc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9218" name="Picture 2" descr="Resultado de imagen para shapes. 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0617" y="1261330"/>
            <a:ext cx="4335340" cy="4335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96737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Resultado de imagen para sharpener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2642" y="-183992"/>
            <a:ext cx="7665429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3623195" y="4567535"/>
            <a:ext cx="30989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Sharpener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323916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890423" y="835017"/>
            <a:ext cx="4410720" cy="32158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540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Speak</a:t>
            </a:r>
            <a:endParaRPr lang="en-US" sz="5400" b="0" cap="none" spc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11266" name="Picture 2" descr="Resultado de imagen para minion talking 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8992" y="835016"/>
            <a:ext cx="3680848" cy="1987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09F5644-EF5D-474E-A4A9-BCAA761DF7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302" y="3134183"/>
            <a:ext cx="3765692" cy="2824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6795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n relacionada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030" y="824654"/>
            <a:ext cx="3707130" cy="536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616691" y="3056366"/>
            <a:ext cx="23968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Student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640893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624224" y="3056366"/>
            <a:ext cx="23817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Teacher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Imagen 3" descr="Imagen que contiene persona, mujer, sostener, raqueta&#10;&#10;Descripción generada automáticamente">
            <a:extLst>
              <a:ext uri="{FF2B5EF4-FFF2-40B4-BE49-F238E27FC236}">
                <a16:creationId xmlns:a16="http://schemas.microsoft.com/office/drawing/2014/main" id="{FD682518-0923-4151-84B4-9F0D79BDB2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712" y="1532068"/>
            <a:ext cx="5962650" cy="397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9025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Resultado de imagen para thinking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461" y="3628725"/>
            <a:ext cx="5562600" cy="312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Imagen relacionada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70" y="349568"/>
            <a:ext cx="5556491" cy="332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1882710" y="4269877"/>
            <a:ext cx="17235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Think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659664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Resultado de imagen para number thirty animated 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303" y="951156"/>
            <a:ext cx="4955687" cy="495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2041148" y="3216976"/>
            <a:ext cx="20473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Thirty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11577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esultado de imagen para wall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775" y="426720"/>
            <a:ext cx="4996586" cy="515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1102366" y="3056366"/>
            <a:ext cx="14254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Wall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645907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s 0 (Zero) Considered An Integer? | Science Trends">
            <a:extLst>
              <a:ext uri="{FF2B5EF4-FFF2-40B4-BE49-F238E27FC236}">
                <a16:creationId xmlns:a16="http://schemas.microsoft.com/office/drawing/2014/main" id="{A8E3F415-03C7-4F39-B5B7-C8878458E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2898" y="1131994"/>
            <a:ext cx="4590386" cy="459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4930926" y="5385080"/>
            <a:ext cx="15856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Zero</a:t>
            </a:r>
            <a:endParaRPr lang="es-ES" sz="54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914214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974337" y="1265314"/>
            <a:ext cx="4299666" cy="32491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5400" kern="120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Whiteboard </a:t>
            </a:r>
            <a:endParaRPr lang="en-US" sz="5400" b="0" kern="1200" cap="none" spc="0" dirty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17412" name="Picture 4" descr="Resultado de imagen para whiteboar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8604" y="1550139"/>
            <a:ext cx="3765692" cy="3765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3764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>
            <a:extLst>
              <a:ext uri="{FF2B5EF4-FFF2-40B4-BE49-F238E27FC236}">
                <a16:creationId xmlns:a16="http://schemas.microsoft.com/office/drawing/2014/main" id="{9764E074-7EE3-4243-ABCF-1509FA1BBCD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928126"/>
            <a:ext cx="10363199" cy="161566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s-MX" altLang="es-MX" sz="11500" dirty="0" err="1">
                <a:latin typeface="KG Second Chances Sketch" panose="02000000000000000000"/>
              </a:rPr>
              <a:t>Unit</a:t>
            </a:r>
            <a:r>
              <a:rPr lang="es-MX" altLang="es-MX" sz="11500" dirty="0">
                <a:latin typeface="KG Second Chances Sketch" panose="02000000000000000000"/>
              </a:rPr>
              <a:t> </a:t>
            </a:r>
            <a:r>
              <a:rPr lang="es-MX" altLang="es-MX" sz="11500" dirty="0" err="1">
                <a:latin typeface="KG Second Chances Sketch" panose="02000000000000000000"/>
              </a:rPr>
              <a:t>One</a:t>
            </a:r>
            <a:r>
              <a:rPr lang="es-MX" altLang="es-MX" sz="11500" dirty="0">
                <a:latin typeface="KG Second Chances Sketch" panose="02000000000000000000"/>
              </a:rPr>
              <a:t>: 	</a:t>
            </a:r>
            <a:r>
              <a:rPr lang="es-MX" altLang="es-MX" sz="11500" dirty="0" err="1">
                <a:latin typeface="KG Second Chances Sketch" panose="02000000000000000000"/>
              </a:rPr>
              <a:t>School</a:t>
            </a:r>
            <a:endParaRPr lang="es-MX" altLang="es-MX" sz="11500" dirty="0">
              <a:latin typeface="KG Second Chances Sketch" panose="02000000000000000000"/>
            </a:endParaRP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AB5F5B5F-23FC-4535-ABF0-8E2946DFB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299791"/>
            <a:ext cx="12209055" cy="3558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369EFAB-A529-412B-BECF-B033CDBEEE8C}"/>
              </a:ext>
            </a:extLst>
          </p:cNvPr>
          <p:cNvSpPr txBox="1">
            <a:spLocks noChangeArrowheads="1"/>
          </p:cNvSpPr>
          <p:nvPr/>
        </p:nvSpPr>
        <p:spPr>
          <a:xfrm>
            <a:off x="413657" y="1457897"/>
            <a:ext cx="10363199" cy="161566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MX" altLang="es-MX" sz="5300" dirty="0" err="1">
                <a:solidFill>
                  <a:schemeClr val="tx1"/>
                </a:solidFill>
                <a:latin typeface="KG Second Chances Sketch" panose="02000000000000000000"/>
              </a:rPr>
              <a:t>Part</a:t>
            </a:r>
            <a:r>
              <a:rPr lang="es-MX" altLang="es-MX" sz="5300" dirty="0">
                <a:solidFill>
                  <a:schemeClr val="tx1"/>
                </a:solidFill>
                <a:latin typeface="KG Second Chances Sketch" panose="02000000000000000000"/>
              </a:rPr>
              <a:t> 3</a:t>
            </a:r>
            <a:r>
              <a:rPr lang="es-MX" altLang="es-MX" sz="11500" dirty="0">
                <a:latin typeface="KG Second Chances Sketch" panose="02000000000000000000"/>
              </a:rPr>
              <a:t>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018337" y="3056366"/>
            <a:ext cx="1593514" cy="923330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es-E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Copy</a:t>
            </a:r>
            <a:endParaRPr lang="es-ES" sz="5400" b="0" cap="none" spc="0" dirty="0" err="1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Imagen 5" descr="Imagen que contiene persona, interior, usando, tabla&#10;&#10;Descripción generada automáticamente">
            <a:extLst>
              <a:ext uri="{FF2B5EF4-FFF2-40B4-BE49-F238E27FC236}">
                <a16:creationId xmlns:a16="http://schemas.microsoft.com/office/drawing/2014/main" id="{61BAC5EE-3EF7-416D-BF7F-6D7E829566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47"/>
          <a:stretch/>
        </p:blipFill>
        <p:spPr>
          <a:xfrm>
            <a:off x="3412022" y="495177"/>
            <a:ext cx="5122377" cy="485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4992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para classmates 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176" y="448428"/>
            <a:ext cx="6419724" cy="446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891619" y="5282731"/>
            <a:ext cx="33046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Classmates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99483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sultado de imagen para groups of gif cartoons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700" y="1545408"/>
            <a:ext cx="6108600" cy="398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841878" y="3056366"/>
            <a:ext cx="19464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Group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2801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985969" y="4473227"/>
            <a:ext cx="8288032" cy="10966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80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Noisy</a:t>
            </a:r>
            <a:endParaRPr lang="en-US" sz="4800" b="0" cap="none" spc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5" name="Imagen 4" descr="Imagen que contiene caja&#10;&#10;Descripción generada automáticamente">
            <a:extLst>
              <a:ext uri="{FF2B5EF4-FFF2-40B4-BE49-F238E27FC236}">
                <a16:creationId xmlns:a16="http://schemas.microsoft.com/office/drawing/2014/main" id="{C1F48561-6F94-4BA0-8EF7-C67E382C4A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96" r="2" b="11209"/>
          <a:stretch/>
        </p:blipFill>
        <p:spPr>
          <a:xfrm>
            <a:off x="677334" y="468621"/>
            <a:ext cx="8274669" cy="3635025"/>
          </a:xfrm>
          <a:custGeom>
            <a:avLst/>
            <a:gdLst/>
            <a:ahLst/>
            <a:cxnLst/>
            <a:rect l="l" t="t" r="r" b="b"/>
            <a:pathLst>
              <a:path w="8274669" h="3635025">
                <a:moveTo>
                  <a:pt x="540554" y="0"/>
                </a:moveTo>
                <a:lnTo>
                  <a:pt x="8274669" y="0"/>
                </a:lnTo>
                <a:lnTo>
                  <a:pt x="8274669" y="3635025"/>
                </a:lnTo>
                <a:lnTo>
                  <a:pt x="0" y="363502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738902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árbol, luz&#10;&#10;Descripción generada automáticamente">
            <a:extLst>
              <a:ext uri="{FF2B5EF4-FFF2-40B4-BE49-F238E27FC236}">
                <a16:creationId xmlns:a16="http://schemas.microsoft.com/office/drawing/2014/main" id="{8D5920B4-109F-4FC0-BF5F-3867C54A18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0" t="9091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4" name="Rectángulo 3"/>
          <p:cNvSpPr/>
          <p:nvPr/>
        </p:nvSpPr>
        <p:spPr>
          <a:xfrm>
            <a:off x="668867" y="1678666"/>
            <a:ext cx="4088190" cy="23690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spcBef>
                <a:spcPct val="0"/>
              </a:spcBef>
              <a:spcAft>
                <a:spcPts val="600"/>
              </a:spcAft>
            </a:pPr>
            <a:r>
              <a:rPr lang="en-US" sz="480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Page</a:t>
            </a:r>
            <a:endParaRPr lang="en-US" sz="4800" b="0" cap="none" spc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06369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esultado de imagen para read gif.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448" y="1147121"/>
            <a:ext cx="6239218" cy="456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1020324" y="3056366"/>
            <a:ext cx="15895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Read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556354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6094856" y="1261331"/>
            <a:ext cx="3179146" cy="2786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spcBef>
                <a:spcPct val="0"/>
              </a:spcBef>
              <a:spcAft>
                <a:spcPts val="600"/>
              </a:spcAft>
            </a:pPr>
            <a:r>
              <a:rPr lang="en-US" sz="540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Ruler</a:t>
            </a:r>
            <a:endParaRPr lang="en-US" sz="5400" b="0" cap="none" spc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5" name="Imagen 4" descr="Imagen que contiene vara, objeto, interior, negro&#10;&#10;Descripción generada automáticamente">
            <a:extLst>
              <a:ext uri="{FF2B5EF4-FFF2-40B4-BE49-F238E27FC236}">
                <a16:creationId xmlns:a16="http://schemas.microsoft.com/office/drawing/2014/main" id="{EB059B9A-F56E-436C-A15A-00A172DD52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7" r="-1" b="13496"/>
          <a:stretch/>
        </p:blipFill>
        <p:spPr>
          <a:xfrm>
            <a:off x="888603" y="1261330"/>
            <a:ext cx="4973212" cy="433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864529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26</Words>
  <Application>Microsoft Office PowerPoint</Application>
  <PresentationFormat>Panorámica</PresentationFormat>
  <Paragraphs>20</Paragraphs>
  <Slides>19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4" baseType="lpstr">
      <vt:lpstr>Arial</vt:lpstr>
      <vt:lpstr>KG Second Chances Sketch</vt:lpstr>
      <vt:lpstr>Trebuchet MS</vt:lpstr>
      <vt:lpstr>Wingdings 3</vt:lpstr>
      <vt:lpstr>Faceta</vt:lpstr>
      <vt:lpstr>English Vocabulary</vt:lpstr>
      <vt:lpstr>Unit One:  School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Vocabulary Beginners</dc:title>
  <dc:creator>ELSA MARISA DAVILA AVILA</dc:creator>
  <cp:lastModifiedBy>ELSA MARISA DAVILA AVILA</cp:lastModifiedBy>
  <cp:revision>12</cp:revision>
  <dcterms:created xsi:type="dcterms:W3CDTF">2020-05-30T22:27:29Z</dcterms:created>
  <dcterms:modified xsi:type="dcterms:W3CDTF">2020-08-08T01:05:23Z</dcterms:modified>
</cp:coreProperties>
</file>